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 SemiBold"/>
      <p:regular r:id="rId13"/>
      <p:bold r:id="rId14"/>
      <p:italic r:id="rId15"/>
      <p:boldItalic r:id="rId16"/>
    </p:embeddedFont>
    <p:embeddedFont>
      <p:font typeface="Nunito"/>
      <p:regular r:id="rId17"/>
      <p:bold r:id="rId18"/>
      <p:italic r:id="rId19"/>
      <p:boldItalic r:id="rId20"/>
    </p:embeddedFont>
    <p:embeddedFont>
      <p:font typeface="Montserrat Black"/>
      <p:bold r:id="rId21"/>
      <p:boldItalic r:id="rId22"/>
    </p:embeddedFont>
    <p:embeddedFont>
      <p:font typeface="Maven Pro Black"/>
      <p:bold r:id="rId23"/>
    </p:embeddedFont>
    <p:embeddedFont>
      <p:font typeface="Maven Pro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22" Type="http://schemas.openxmlformats.org/officeDocument/2006/relationships/font" Target="fonts/MontserratBlack-boldItalic.fntdata"/><Relationship Id="rId21" Type="http://schemas.openxmlformats.org/officeDocument/2006/relationships/font" Target="fonts/MontserratBlack-bold.fntdata"/><Relationship Id="rId24" Type="http://schemas.openxmlformats.org/officeDocument/2006/relationships/font" Target="fonts/MavenPro-regular.fntdata"/><Relationship Id="rId23" Type="http://schemas.openxmlformats.org/officeDocument/2006/relationships/font" Target="fonts/MavenProBlack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SemiBold-regular.fntdata"/><Relationship Id="rId12" Type="http://schemas.openxmlformats.org/officeDocument/2006/relationships/slide" Target="slides/slide7.xml"/><Relationship Id="rId15" Type="http://schemas.openxmlformats.org/officeDocument/2006/relationships/font" Target="fonts/MontserratSemiBold-italic.fntdata"/><Relationship Id="rId14" Type="http://schemas.openxmlformats.org/officeDocument/2006/relationships/font" Target="fonts/MontserratSemiBold-bold.fntdata"/><Relationship Id="rId17" Type="http://schemas.openxmlformats.org/officeDocument/2006/relationships/font" Target="fonts/Nunito-regular.fntdata"/><Relationship Id="rId16" Type="http://schemas.openxmlformats.org/officeDocument/2006/relationships/font" Target="fonts/MontserratSemiBold-boldItalic.fntdata"/><Relationship Id="rId19" Type="http://schemas.openxmlformats.org/officeDocument/2006/relationships/font" Target="fonts/Nunito-italic.fntdata"/><Relationship Id="rId18" Type="http://schemas.openxmlformats.org/officeDocument/2006/relationships/font" Target="fonts/Nunito-bold.fntdata"/></Relationships>
</file>

<file path=ppt/media/image1.gif>
</file>

<file path=ppt/media/image2.png>
</file>

<file path=ppt/media/image3.gif>
</file>

<file path=ppt/media/image4.png>
</file>

<file path=ppt/media/image5.gif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56dd5979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56dd5979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56dd59790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56dd59790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6dd59790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6dd59790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56dd59790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56dd59790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56dd59790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56dd59790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56dd59790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56dd59790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Relationship Id="rId4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gif"/><Relationship Id="rId4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57388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-419" sz="2000">
                <a:solidFill>
                  <a:srgbClr val="F8FA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¿Qué hace valiosa una casa en Ames, Iowa?</a:t>
            </a:r>
            <a:endParaRPr b="0" sz="440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198655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500">
                <a:solidFill>
                  <a:srgbClr val="F8FA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Factores clave que impulsan el precio de venta</a:t>
            </a:r>
            <a:endParaRPr sz="19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9" name="Google Shape;279;p13"/>
          <p:cNvSpPr txBox="1"/>
          <p:nvPr/>
        </p:nvSpPr>
        <p:spPr>
          <a:xfrm>
            <a:off x="7304400" y="4108500"/>
            <a:ext cx="1839600" cy="10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Pre-entrega Ciencia de Datos II</a:t>
            </a:r>
            <a:endParaRPr sz="1900">
              <a:solidFill>
                <a:schemeClr val="l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descr="a man in a red jacket is standing in front of a white house (proporcionada por Tenor)" id="280" name="Google Shape;28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575" y="2773025"/>
            <a:ext cx="3835933" cy="215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"/>
          <p:cNvSpPr txBox="1"/>
          <p:nvPr>
            <p:ph type="title"/>
          </p:nvPr>
        </p:nvSpPr>
        <p:spPr>
          <a:xfrm>
            <a:off x="1158175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s-419" sz="2815">
                <a:solidFill>
                  <a:srgbClr val="292A2D"/>
                </a:solidFill>
              </a:rPr>
              <a:t>Objetivo</a:t>
            </a:r>
            <a:endParaRPr sz="2815">
              <a:solidFill>
                <a:srgbClr val="292A2D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286" name="Google Shape;286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292A2D"/>
                </a:solidFill>
              </a:rPr>
              <a:t>Identifique 3 factores que pueden ser influyentes en el precio de una vivienda para ayudar a:</a:t>
            </a:r>
            <a:endParaRPr sz="1200">
              <a:solidFill>
                <a:srgbClr val="292A2D"/>
              </a:solidFill>
            </a:endParaRPr>
          </a:p>
          <a:p>
            <a:pPr indent="-304800" lvl="1" marL="914400" rtl="0" algn="l">
              <a:spcBef>
                <a:spcPts val="1000"/>
              </a:spcBef>
              <a:spcAft>
                <a:spcPts val="0"/>
              </a:spcAft>
              <a:buClr>
                <a:srgbClr val="292A2D"/>
              </a:buClr>
              <a:buSzPts val="1200"/>
              <a:buFont typeface="Arial"/>
              <a:buChar char="○"/>
            </a:pPr>
            <a:r>
              <a:rPr lang="es-419" sz="1200">
                <a:solidFill>
                  <a:srgbClr val="292A2D"/>
                </a:solidFill>
              </a:rPr>
              <a:t>Compradores: Tomar decisiones inteligentes.</a:t>
            </a:r>
            <a:endParaRPr sz="1200">
              <a:solidFill>
                <a:srgbClr val="292A2D"/>
              </a:solidFill>
            </a:endParaRPr>
          </a:p>
          <a:p>
            <a:pPr indent="-304800" lvl="1" marL="914400" rtl="0" algn="r">
              <a:spcBef>
                <a:spcPts val="0"/>
              </a:spcBef>
              <a:spcAft>
                <a:spcPts val="0"/>
              </a:spcAft>
              <a:buClr>
                <a:srgbClr val="292A2D"/>
              </a:buClr>
              <a:buSzPts val="1200"/>
              <a:buFont typeface="Arial"/>
              <a:buChar char="○"/>
            </a:pPr>
            <a:r>
              <a:rPr lang="es-419" sz="1200">
                <a:solidFill>
                  <a:srgbClr val="292A2D"/>
                </a:solidFill>
              </a:rPr>
              <a:t>Vendedores: Potenciar el valor de su propiedad.</a:t>
            </a:r>
            <a:endParaRPr sz="1200">
              <a:solidFill>
                <a:srgbClr val="292A2D"/>
              </a:solidFill>
            </a:endParaRPr>
          </a:p>
          <a:p>
            <a:pPr indent="0" lvl="0" marL="457200" rtl="0" algn="l">
              <a:spcBef>
                <a:spcPts val="13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descr="a cartoon of a family posing for a picture together (proporcionada por Tenor)" id="287" name="Google Shape;28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6001" y="2689274"/>
            <a:ext cx="1864426" cy="1926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of a man holding a stack of money with the name giannis tourountzan below him (proporcionada por Tenor)" id="288" name="Google Shape;28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8495" y="2866251"/>
            <a:ext cx="2266292" cy="21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419" sz="3127">
                <a:solidFill>
                  <a:srgbClr val="292A2D"/>
                </a:solidFill>
              </a:rPr>
              <a:t>Tamaño Importa</a:t>
            </a:r>
            <a:endParaRPr sz="3127">
              <a:solidFill>
                <a:srgbClr val="292A2D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15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322800"/>
            <a:ext cx="6062350" cy="3095776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15"/>
          <p:cNvSpPr txBox="1"/>
          <p:nvPr>
            <p:ph idx="1" type="body"/>
          </p:nvPr>
        </p:nvSpPr>
        <p:spPr>
          <a:xfrm>
            <a:off x="5559400" y="2612000"/>
            <a:ext cx="2598600" cy="10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1300"/>
              </a:spcBef>
              <a:spcAft>
                <a:spcPts val="1000"/>
              </a:spcAft>
              <a:buNone/>
            </a:pPr>
            <a:r>
              <a:rPr lang="es-419"/>
              <a:t>Las casas con más de 1464 sqft valen más que las pequeñas.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0" lang="es-419" sz="3100">
                <a:solidFill>
                  <a:srgbClr val="292A2D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Calidad Constructiva</a:t>
            </a:r>
            <a:endParaRPr b="0" sz="3100">
              <a:solidFill>
                <a:srgbClr val="292A2D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"/>
          <p:cNvSpPr txBox="1"/>
          <p:nvPr>
            <p:ph idx="1" type="body"/>
          </p:nvPr>
        </p:nvSpPr>
        <p:spPr>
          <a:xfrm>
            <a:off x="2641650" y="3724100"/>
            <a:ext cx="4494900" cy="8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531"/>
              <a:t>Una calificación de calidad (≥7 en 10) aumenta el precio hasta $100K más.</a:t>
            </a:r>
            <a:endParaRPr sz="253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a couple of buildings in a field with a few rocks in the foreground (proporcionada por Tenor)" id="302" name="Google Shape;3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275" y="1425112"/>
            <a:ext cx="3434225" cy="2139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house with a brick walkway leading up to it (proporcionada por Tenor)" id="303" name="Google Shape;30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3800" y="1462800"/>
            <a:ext cx="2904350" cy="206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1000"/>
              </a:spcAft>
              <a:buNone/>
            </a:pPr>
            <a:r>
              <a:rPr lang="es-419">
                <a:solidFill>
                  <a:srgbClr val="292A2D"/>
                </a:solidFill>
              </a:rPr>
              <a:t>Ubicación, Ubicación, Ubicación</a:t>
            </a:r>
            <a:endParaRPr>
              <a:solidFill>
                <a:srgbClr val="292A2D"/>
              </a:solidFill>
            </a:endParaRPr>
          </a:p>
        </p:txBody>
      </p:sp>
      <p:pic>
        <p:nvPicPr>
          <p:cNvPr id="309" name="Google Shape;309;p17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625" y="1545450"/>
            <a:ext cx="6197201" cy="35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17"/>
          <p:cNvSpPr txBox="1"/>
          <p:nvPr>
            <p:ph idx="1" type="body"/>
          </p:nvPr>
        </p:nvSpPr>
        <p:spPr>
          <a:xfrm>
            <a:off x="7298825" y="1825175"/>
            <a:ext cx="1731300" cy="19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/>
              <a:t>El barrio puede duplicar o reducir a la mitad el valor de una casa.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¿Y la Antigüedad?</a:t>
            </a:r>
            <a:endParaRPr/>
          </a:p>
        </p:txBody>
      </p:sp>
      <p:pic>
        <p:nvPicPr>
          <p:cNvPr id="316" name="Google Shape;316;p18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8" y="1424925"/>
            <a:ext cx="5941635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18"/>
          <p:cNvSpPr txBox="1"/>
          <p:nvPr>
            <p:ph idx="1" type="body"/>
          </p:nvPr>
        </p:nvSpPr>
        <p:spPr>
          <a:xfrm>
            <a:off x="7301225" y="1894050"/>
            <a:ext cx="1689600" cy="17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/>
              <a:t>Si el estado es bueno el año no influye al menos para casa antes de lo ‘90s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Conclusión</a:t>
            </a:r>
            <a:endParaRPr/>
          </a:p>
        </p:txBody>
      </p:sp>
      <p:pic>
        <p:nvPicPr>
          <p:cNvPr id="323" name="Google Shape;323;p19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8976" y="2229075"/>
            <a:ext cx="3159575" cy="274577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19"/>
          <p:cNvSpPr txBox="1"/>
          <p:nvPr>
            <p:ph idx="1" type="body"/>
          </p:nvPr>
        </p:nvSpPr>
        <p:spPr>
          <a:xfrm>
            <a:off x="1202400" y="14597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El valor de una casa se puede ver reflejado por: Espacio + Calidad + Barrio.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